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4" r:id="rId12"/>
    <p:sldId id="272" r:id="rId13"/>
    <p:sldId id="267" r:id="rId14"/>
    <p:sldId id="271" r:id="rId15"/>
    <p:sldId id="268" r:id="rId16"/>
    <p:sldId id="273" r:id="rId17"/>
    <p:sldId id="269" r:id="rId18"/>
    <p:sldId id="27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6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2FF32C-B5E6-40C6-AB81-84FF41CF7B06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65C752-3747-4D4E-8F0E-739863DDF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194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Remind about the</a:t>
            </a:r>
            <a:r>
              <a:rPr lang="en-US" baseline="0" dirty="0"/>
              <a:t> project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5C752-3747-4D4E-8F0E-739863DDF1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967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Highest</a:t>
            </a:r>
            <a:r>
              <a:rPr lang="en-US" baseline="0" dirty="0"/>
              <a:t> likelihood of success with the project comes with maximizing for one variable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5C752-3747-4D4E-8F0E-739863DDF15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310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weights</a:t>
            </a:r>
            <a:r>
              <a:rPr lang="en-US" baseline="0" dirty="0"/>
              <a:t> – project is all about RIO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5C752-3747-4D4E-8F0E-739863DDF15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356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Reminder of PDLC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5C752-3747-4D4E-8F0E-739863DDF15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458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Reminder of PDLC film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5C752-3747-4D4E-8F0E-739863DDF15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49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progress report</a:t>
            </a:r>
            <a:br>
              <a:rPr lang="en-US" dirty="0"/>
            </a:br>
            <a:r>
              <a:rPr lang="en-US" dirty="0"/>
              <a:t>Visual Noise Reduction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By: Matt Kramer, Evan Wilder, Evan Kwok</a:t>
            </a:r>
          </a:p>
        </p:txBody>
      </p:sp>
    </p:spTree>
    <p:extLst>
      <p:ext uri="{BB962C8B-B14F-4D97-AF65-F5344CB8AC3E}">
        <p14:creationId xmlns:p14="http://schemas.microsoft.com/office/powerpoint/2010/main" val="3262024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Pugh Analysis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118854"/>
              </p:ext>
            </p:extLst>
          </p:nvPr>
        </p:nvGraphicFramePr>
        <p:xfrm>
          <a:off x="3869237" y="2119098"/>
          <a:ext cx="4453526" cy="4173968"/>
        </p:xfrm>
        <a:graphic>
          <a:graphicData uri="http://schemas.openxmlformats.org/drawingml/2006/table">
            <a:tbl>
              <a:tblPr/>
              <a:tblGrid>
                <a:gridCol w="573877">
                  <a:extLst>
                    <a:ext uri="{9D8B030D-6E8A-4147-A177-3AD203B41FA5}">
                      <a16:colId xmlns:a16="http://schemas.microsoft.com/office/drawing/2014/main" val="2702914404"/>
                    </a:ext>
                  </a:extLst>
                </a:gridCol>
                <a:gridCol w="346717">
                  <a:extLst>
                    <a:ext uri="{9D8B030D-6E8A-4147-A177-3AD203B41FA5}">
                      <a16:colId xmlns:a16="http://schemas.microsoft.com/office/drawing/2014/main" val="3231040094"/>
                    </a:ext>
                  </a:extLst>
                </a:gridCol>
                <a:gridCol w="484209">
                  <a:extLst>
                    <a:ext uri="{9D8B030D-6E8A-4147-A177-3AD203B41FA5}">
                      <a16:colId xmlns:a16="http://schemas.microsoft.com/office/drawing/2014/main" val="540142190"/>
                    </a:ext>
                  </a:extLst>
                </a:gridCol>
                <a:gridCol w="496165">
                  <a:extLst>
                    <a:ext uri="{9D8B030D-6E8A-4147-A177-3AD203B41FA5}">
                      <a16:colId xmlns:a16="http://schemas.microsoft.com/office/drawing/2014/main" val="1905270607"/>
                    </a:ext>
                  </a:extLst>
                </a:gridCol>
                <a:gridCol w="490187">
                  <a:extLst>
                    <a:ext uri="{9D8B030D-6E8A-4147-A177-3AD203B41FA5}">
                      <a16:colId xmlns:a16="http://schemas.microsoft.com/office/drawing/2014/main" val="1248090525"/>
                    </a:ext>
                  </a:extLst>
                </a:gridCol>
                <a:gridCol w="669523">
                  <a:extLst>
                    <a:ext uri="{9D8B030D-6E8A-4147-A177-3AD203B41FA5}">
                      <a16:colId xmlns:a16="http://schemas.microsoft.com/office/drawing/2014/main" val="2670129639"/>
                    </a:ext>
                  </a:extLst>
                </a:gridCol>
                <a:gridCol w="699413">
                  <a:extLst>
                    <a:ext uri="{9D8B030D-6E8A-4147-A177-3AD203B41FA5}">
                      <a16:colId xmlns:a16="http://schemas.microsoft.com/office/drawing/2014/main" val="4027445052"/>
                    </a:ext>
                  </a:extLst>
                </a:gridCol>
                <a:gridCol w="693435">
                  <a:extLst>
                    <a:ext uri="{9D8B030D-6E8A-4147-A177-3AD203B41FA5}">
                      <a16:colId xmlns:a16="http://schemas.microsoft.com/office/drawing/2014/main" val="3661356842"/>
                    </a:ext>
                  </a:extLst>
                </a:gridCol>
              </a:tblGrid>
              <a:tr h="3675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Design requirement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Weight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Homemade AR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Commercial AR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Commercial VR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Smart glass with accelerometer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Manual blocking “shields”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Manual blocking aperture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000043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436307"/>
                  </a:ext>
                </a:extLst>
              </a:tr>
              <a:tr h="245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Safety for the user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2098494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Comfort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9923007"/>
                  </a:ext>
                </a:extLst>
              </a:tr>
              <a:tr h="245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Ease of use/ practicality 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0686282"/>
                  </a:ext>
                </a:extLst>
              </a:tr>
              <a:tr h="4894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Effectively attenuates areas outside ROI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9013505"/>
                  </a:ext>
                </a:extLst>
              </a:tr>
              <a:tr h="245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Clarity of the ROI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7725274"/>
                  </a:ext>
                </a:extLst>
              </a:tr>
              <a:tr h="3675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Compatibility with other devices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8022909"/>
                  </a:ext>
                </a:extLst>
              </a:tr>
              <a:tr h="3675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Compatibility with workspace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4922943"/>
                  </a:ext>
                </a:extLst>
              </a:tr>
              <a:tr h="4894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Responsiveness to Changes in ROI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3276465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Portability 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1671277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4342737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Battery life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8882201"/>
                  </a:ext>
                </a:extLst>
              </a:tr>
              <a:tr h="245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Device weight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0108407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655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652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394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761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702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713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4694053"/>
                  </a:ext>
                </a:extLst>
              </a:tr>
              <a:tr h="3675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Normalized Average Rating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7.5287356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7.49425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4.52874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8.74713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8.06897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8.1954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2668617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25225" y="1673258"/>
            <a:ext cx="11599682" cy="497735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943452"/>
              </p:ext>
            </p:extLst>
          </p:nvPr>
        </p:nvGraphicFramePr>
        <p:xfrm>
          <a:off x="325227" y="1673258"/>
          <a:ext cx="11599680" cy="4977352"/>
        </p:xfrm>
        <a:graphic>
          <a:graphicData uri="http://schemas.openxmlformats.org/drawingml/2006/table">
            <a:tbl>
              <a:tblPr/>
              <a:tblGrid>
                <a:gridCol w="1494724">
                  <a:extLst>
                    <a:ext uri="{9D8B030D-6E8A-4147-A177-3AD203B41FA5}">
                      <a16:colId xmlns:a16="http://schemas.microsoft.com/office/drawing/2014/main" val="199379182"/>
                    </a:ext>
                  </a:extLst>
                </a:gridCol>
                <a:gridCol w="903062">
                  <a:extLst>
                    <a:ext uri="{9D8B030D-6E8A-4147-A177-3AD203B41FA5}">
                      <a16:colId xmlns:a16="http://schemas.microsoft.com/office/drawing/2014/main" val="2575511008"/>
                    </a:ext>
                  </a:extLst>
                </a:gridCol>
                <a:gridCol w="1261173">
                  <a:extLst>
                    <a:ext uri="{9D8B030D-6E8A-4147-A177-3AD203B41FA5}">
                      <a16:colId xmlns:a16="http://schemas.microsoft.com/office/drawing/2014/main" val="4258811079"/>
                    </a:ext>
                  </a:extLst>
                </a:gridCol>
                <a:gridCol w="1292314">
                  <a:extLst>
                    <a:ext uri="{9D8B030D-6E8A-4147-A177-3AD203B41FA5}">
                      <a16:colId xmlns:a16="http://schemas.microsoft.com/office/drawing/2014/main" val="4052290658"/>
                    </a:ext>
                  </a:extLst>
                </a:gridCol>
                <a:gridCol w="1276744">
                  <a:extLst>
                    <a:ext uri="{9D8B030D-6E8A-4147-A177-3AD203B41FA5}">
                      <a16:colId xmlns:a16="http://schemas.microsoft.com/office/drawing/2014/main" val="49899608"/>
                    </a:ext>
                  </a:extLst>
                </a:gridCol>
                <a:gridCol w="1743843">
                  <a:extLst>
                    <a:ext uri="{9D8B030D-6E8A-4147-A177-3AD203B41FA5}">
                      <a16:colId xmlns:a16="http://schemas.microsoft.com/office/drawing/2014/main" val="446306553"/>
                    </a:ext>
                  </a:extLst>
                </a:gridCol>
                <a:gridCol w="1821695">
                  <a:extLst>
                    <a:ext uri="{9D8B030D-6E8A-4147-A177-3AD203B41FA5}">
                      <a16:colId xmlns:a16="http://schemas.microsoft.com/office/drawing/2014/main" val="3533248364"/>
                    </a:ext>
                  </a:extLst>
                </a:gridCol>
                <a:gridCol w="1806125">
                  <a:extLst>
                    <a:ext uri="{9D8B030D-6E8A-4147-A177-3AD203B41FA5}">
                      <a16:colId xmlns:a16="http://schemas.microsoft.com/office/drawing/2014/main" val="3208990447"/>
                    </a:ext>
                  </a:extLst>
                </a:gridCol>
              </a:tblGrid>
              <a:tr h="4393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Design requirement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Weight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Homemade AR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Commercial AR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Commercial VR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Smart glass with accelerometer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Manual blocking “shields”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Manual blocking aperture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1484848"/>
                  </a:ext>
                </a:extLst>
              </a:tr>
              <a:tr h="2206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2396007"/>
                  </a:ext>
                </a:extLst>
              </a:tr>
              <a:tr h="2479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Safety for the user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0264213"/>
                  </a:ext>
                </a:extLst>
              </a:tr>
              <a:tr h="2206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Comfort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8877783"/>
                  </a:ext>
                </a:extLst>
              </a:tr>
              <a:tr h="4393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Ease of use/ practicality 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1187644"/>
                  </a:ext>
                </a:extLst>
              </a:tr>
              <a:tr h="6581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Effectively attenuates areas outside ROI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1170772"/>
                  </a:ext>
                </a:extLst>
              </a:tr>
              <a:tr h="2479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Clarity of the ROI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5415260"/>
                  </a:ext>
                </a:extLst>
              </a:tr>
              <a:tr h="4393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Compatibility with other devices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4614685"/>
                  </a:ext>
                </a:extLst>
              </a:tr>
              <a:tr h="4393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Compatibility with workspace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0666438"/>
                  </a:ext>
                </a:extLst>
              </a:tr>
              <a:tr h="4941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Responsiveness to Changes in ROI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8004480"/>
                  </a:ext>
                </a:extLst>
              </a:tr>
              <a:tr h="2206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Portability 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000089"/>
                  </a:ext>
                </a:extLst>
              </a:tr>
              <a:tr h="2206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1195499"/>
                  </a:ext>
                </a:extLst>
              </a:tr>
              <a:tr h="2206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Battery life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8977991"/>
                  </a:ext>
                </a:extLst>
              </a:tr>
              <a:tr h="2479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Device weight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5202323"/>
                  </a:ext>
                </a:extLst>
              </a:tr>
              <a:tr h="2206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655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652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394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761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702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713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16575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9442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0886" y="750232"/>
            <a:ext cx="8610600" cy="1293028"/>
          </a:xfrm>
        </p:spPr>
        <p:txBody>
          <a:bodyPr/>
          <a:lstStyle/>
          <a:p>
            <a:r>
              <a:rPr lang="en-US" dirty="0"/>
              <a:t>Pugh Analysis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69237" y="2119098"/>
          <a:ext cx="4453526" cy="4173968"/>
        </p:xfrm>
        <a:graphic>
          <a:graphicData uri="http://schemas.openxmlformats.org/drawingml/2006/table">
            <a:tbl>
              <a:tblPr/>
              <a:tblGrid>
                <a:gridCol w="573877">
                  <a:extLst>
                    <a:ext uri="{9D8B030D-6E8A-4147-A177-3AD203B41FA5}">
                      <a16:colId xmlns:a16="http://schemas.microsoft.com/office/drawing/2014/main" val="2702914404"/>
                    </a:ext>
                  </a:extLst>
                </a:gridCol>
                <a:gridCol w="346717">
                  <a:extLst>
                    <a:ext uri="{9D8B030D-6E8A-4147-A177-3AD203B41FA5}">
                      <a16:colId xmlns:a16="http://schemas.microsoft.com/office/drawing/2014/main" val="3231040094"/>
                    </a:ext>
                  </a:extLst>
                </a:gridCol>
                <a:gridCol w="484209">
                  <a:extLst>
                    <a:ext uri="{9D8B030D-6E8A-4147-A177-3AD203B41FA5}">
                      <a16:colId xmlns:a16="http://schemas.microsoft.com/office/drawing/2014/main" val="540142190"/>
                    </a:ext>
                  </a:extLst>
                </a:gridCol>
                <a:gridCol w="496165">
                  <a:extLst>
                    <a:ext uri="{9D8B030D-6E8A-4147-A177-3AD203B41FA5}">
                      <a16:colId xmlns:a16="http://schemas.microsoft.com/office/drawing/2014/main" val="1905270607"/>
                    </a:ext>
                  </a:extLst>
                </a:gridCol>
                <a:gridCol w="490187">
                  <a:extLst>
                    <a:ext uri="{9D8B030D-6E8A-4147-A177-3AD203B41FA5}">
                      <a16:colId xmlns:a16="http://schemas.microsoft.com/office/drawing/2014/main" val="1248090525"/>
                    </a:ext>
                  </a:extLst>
                </a:gridCol>
                <a:gridCol w="669523">
                  <a:extLst>
                    <a:ext uri="{9D8B030D-6E8A-4147-A177-3AD203B41FA5}">
                      <a16:colId xmlns:a16="http://schemas.microsoft.com/office/drawing/2014/main" val="2670129639"/>
                    </a:ext>
                  </a:extLst>
                </a:gridCol>
                <a:gridCol w="699413">
                  <a:extLst>
                    <a:ext uri="{9D8B030D-6E8A-4147-A177-3AD203B41FA5}">
                      <a16:colId xmlns:a16="http://schemas.microsoft.com/office/drawing/2014/main" val="4027445052"/>
                    </a:ext>
                  </a:extLst>
                </a:gridCol>
                <a:gridCol w="693435">
                  <a:extLst>
                    <a:ext uri="{9D8B030D-6E8A-4147-A177-3AD203B41FA5}">
                      <a16:colId xmlns:a16="http://schemas.microsoft.com/office/drawing/2014/main" val="3661356842"/>
                    </a:ext>
                  </a:extLst>
                </a:gridCol>
              </a:tblGrid>
              <a:tr h="3675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Design requirement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Weight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Homemade AR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Commercial AR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Commercial VR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Smart glass with accelerometer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Manual blocking “shields”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Manual blocking aperture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000043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436307"/>
                  </a:ext>
                </a:extLst>
              </a:tr>
              <a:tr h="245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Safety for the user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2098494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Comfort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9923007"/>
                  </a:ext>
                </a:extLst>
              </a:tr>
              <a:tr h="245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Ease of use/ practicality 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0686282"/>
                  </a:ext>
                </a:extLst>
              </a:tr>
              <a:tr h="4894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Effectively attenuates areas outside ROI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9013505"/>
                  </a:ext>
                </a:extLst>
              </a:tr>
              <a:tr h="245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Clarity of the ROI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7725274"/>
                  </a:ext>
                </a:extLst>
              </a:tr>
              <a:tr h="3675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Compatibility with other devices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8022909"/>
                  </a:ext>
                </a:extLst>
              </a:tr>
              <a:tr h="3675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Compatibility with workspace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4922943"/>
                  </a:ext>
                </a:extLst>
              </a:tr>
              <a:tr h="4894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Responsiveness to Changes in ROI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3276465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Portability 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1671277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4342737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Battery life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8882201"/>
                  </a:ext>
                </a:extLst>
              </a:tr>
              <a:tr h="245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Device weight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0108407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655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652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394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761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702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713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4694053"/>
                  </a:ext>
                </a:extLst>
              </a:tr>
              <a:tr h="3675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Normalized Average Rating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7.5287356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7.49425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4.52874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8.74713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8.06897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8.1954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2668617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25225" y="1673258"/>
            <a:ext cx="11599682" cy="497735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25227" y="1673258"/>
          <a:ext cx="11599680" cy="4977352"/>
        </p:xfrm>
        <a:graphic>
          <a:graphicData uri="http://schemas.openxmlformats.org/drawingml/2006/table">
            <a:tbl>
              <a:tblPr/>
              <a:tblGrid>
                <a:gridCol w="1494724">
                  <a:extLst>
                    <a:ext uri="{9D8B030D-6E8A-4147-A177-3AD203B41FA5}">
                      <a16:colId xmlns:a16="http://schemas.microsoft.com/office/drawing/2014/main" val="199379182"/>
                    </a:ext>
                  </a:extLst>
                </a:gridCol>
                <a:gridCol w="903062">
                  <a:extLst>
                    <a:ext uri="{9D8B030D-6E8A-4147-A177-3AD203B41FA5}">
                      <a16:colId xmlns:a16="http://schemas.microsoft.com/office/drawing/2014/main" val="2575511008"/>
                    </a:ext>
                  </a:extLst>
                </a:gridCol>
                <a:gridCol w="1261173">
                  <a:extLst>
                    <a:ext uri="{9D8B030D-6E8A-4147-A177-3AD203B41FA5}">
                      <a16:colId xmlns:a16="http://schemas.microsoft.com/office/drawing/2014/main" val="4258811079"/>
                    </a:ext>
                  </a:extLst>
                </a:gridCol>
                <a:gridCol w="1292314">
                  <a:extLst>
                    <a:ext uri="{9D8B030D-6E8A-4147-A177-3AD203B41FA5}">
                      <a16:colId xmlns:a16="http://schemas.microsoft.com/office/drawing/2014/main" val="4052290658"/>
                    </a:ext>
                  </a:extLst>
                </a:gridCol>
                <a:gridCol w="1276744">
                  <a:extLst>
                    <a:ext uri="{9D8B030D-6E8A-4147-A177-3AD203B41FA5}">
                      <a16:colId xmlns:a16="http://schemas.microsoft.com/office/drawing/2014/main" val="49899608"/>
                    </a:ext>
                  </a:extLst>
                </a:gridCol>
                <a:gridCol w="1743843">
                  <a:extLst>
                    <a:ext uri="{9D8B030D-6E8A-4147-A177-3AD203B41FA5}">
                      <a16:colId xmlns:a16="http://schemas.microsoft.com/office/drawing/2014/main" val="446306553"/>
                    </a:ext>
                  </a:extLst>
                </a:gridCol>
                <a:gridCol w="1821695">
                  <a:extLst>
                    <a:ext uri="{9D8B030D-6E8A-4147-A177-3AD203B41FA5}">
                      <a16:colId xmlns:a16="http://schemas.microsoft.com/office/drawing/2014/main" val="3533248364"/>
                    </a:ext>
                  </a:extLst>
                </a:gridCol>
                <a:gridCol w="1806125">
                  <a:extLst>
                    <a:ext uri="{9D8B030D-6E8A-4147-A177-3AD203B41FA5}">
                      <a16:colId xmlns:a16="http://schemas.microsoft.com/office/drawing/2014/main" val="3208990447"/>
                    </a:ext>
                  </a:extLst>
                </a:gridCol>
              </a:tblGrid>
              <a:tr h="4393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Design requirement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Weight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Homemade AR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Commercial AR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Commercial VR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Smart glass with accelerometer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Manual blocking “shields”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Manual blocking aperture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1484848"/>
                  </a:ext>
                </a:extLst>
              </a:tr>
              <a:tr h="2206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2396007"/>
                  </a:ext>
                </a:extLst>
              </a:tr>
              <a:tr h="2479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Safety for the user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0264213"/>
                  </a:ext>
                </a:extLst>
              </a:tr>
              <a:tr h="2206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Comfort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8877783"/>
                  </a:ext>
                </a:extLst>
              </a:tr>
              <a:tr h="4393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Ease of use/ practicality 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1187644"/>
                  </a:ext>
                </a:extLst>
              </a:tr>
              <a:tr h="6581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Effectively attenuates areas outside ROI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1170772"/>
                  </a:ext>
                </a:extLst>
              </a:tr>
              <a:tr h="2479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Clarity of the ROI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5415260"/>
                  </a:ext>
                </a:extLst>
              </a:tr>
              <a:tr h="4393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Compatibility with other devices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4614685"/>
                  </a:ext>
                </a:extLst>
              </a:tr>
              <a:tr h="4393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Compatibility with workspace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0666438"/>
                  </a:ext>
                </a:extLst>
              </a:tr>
              <a:tr h="4941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Responsiveness to Changes in ROI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8004480"/>
                  </a:ext>
                </a:extLst>
              </a:tr>
              <a:tr h="2206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Portability 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000089"/>
                  </a:ext>
                </a:extLst>
              </a:tr>
              <a:tr h="2206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1195499"/>
                  </a:ext>
                </a:extLst>
              </a:tr>
              <a:tr h="2206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Battery life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8977991"/>
                  </a:ext>
                </a:extLst>
              </a:tr>
              <a:tr h="2479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Device weight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5202323"/>
                  </a:ext>
                </a:extLst>
              </a:tr>
              <a:tr h="2206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655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652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394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761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702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713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1657580"/>
                  </a:ext>
                </a:extLst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2045616" y="2300140"/>
            <a:ext cx="457200" cy="365760"/>
          </a:xfrm>
          <a:prstGeom prst="ellipse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045616" y="3391905"/>
            <a:ext cx="457200" cy="365760"/>
          </a:xfrm>
          <a:prstGeom prst="ellipse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045616" y="3840322"/>
            <a:ext cx="457200" cy="365760"/>
          </a:xfrm>
          <a:prstGeom prst="ellipse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824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Pugh Analysis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69237" y="2119098"/>
          <a:ext cx="4453526" cy="4173968"/>
        </p:xfrm>
        <a:graphic>
          <a:graphicData uri="http://schemas.openxmlformats.org/drawingml/2006/table">
            <a:tbl>
              <a:tblPr/>
              <a:tblGrid>
                <a:gridCol w="573877">
                  <a:extLst>
                    <a:ext uri="{9D8B030D-6E8A-4147-A177-3AD203B41FA5}">
                      <a16:colId xmlns:a16="http://schemas.microsoft.com/office/drawing/2014/main" val="2702914404"/>
                    </a:ext>
                  </a:extLst>
                </a:gridCol>
                <a:gridCol w="346717">
                  <a:extLst>
                    <a:ext uri="{9D8B030D-6E8A-4147-A177-3AD203B41FA5}">
                      <a16:colId xmlns:a16="http://schemas.microsoft.com/office/drawing/2014/main" val="3231040094"/>
                    </a:ext>
                  </a:extLst>
                </a:gridCol>
                <a:gridCol w="484209">
                  <a:extLst>
                    <a:ext uri="{9D8B030D-6E8A-4147-A177-3AD203B41FA5}">
                      <a16:colId xmlns:a16="http://schemas.microsoft.com/office/drawing/2014/main" val="540142190"/>
                    </a:ext>
                  </a:extLst>
                </a:gridCol>
                <a:gridCol w="496165">
                  <a:extLst>
                    <a:ext uri="{9D8B030D-6E8A-4147-A177-3AD203B41FA5}">
                      <a16:colId xmlns:a16="http://schemas.microsoft.com/office/drawing/2014/main" val="1905270607"/>
                    </a:ext>
                  </a:extLst>
                </a:gridCol>
                <a:gridCol w="490187">
                  <a:extLst>
                    <a:ext uri="{9D8B030D-6E8A-4147-A177-3AD203B41FA5}">
                      <a16:colId xmlns:a16="http://schemas.microsoft.com/office/drawing/2014/main" val="1248090525"/>
                    </a:ext>
                  </a:extLst>
                </a:gridCol>
                <a:gridCol w="669523">
                  <a:extLst>
                    <a:ext uri="{9D8B030D-6E8A-4147-A177-3AD203B41FA5}">
                      <a16:colId xmlns:a16="http://schemas.microsoft.com/office/drawing/2014/main" val="2670129639"/>
                    </a:ext>
                  </a:extLst>
                </a:gridCol>
                <a:gridCol w="699413">
                  <a:extLst>
                    <a:ext uri="{9D8B030D-6E8A-4147-A177-3AD203B41FA5}">
                      <a16:colId xmlns:a16="http://schemas.microsoft.com/office/drawing/2014/main" val="4027445052"/>
                    </a:ext>
                  </a:extLst>
                </a:gridCol>
                <a:gridCol w="693435">
                  <a:extLst>
                    <a:ext uri="{9D8B030D-6E8A-4147-A177-3AD203B41FA5}">
                      <a16:colId xmlns:a16="http://schemas.microsoft.com/office/drawing/2014/main" val="3661356842"/>
                    </a:ext>
                  </a:extLst>
                </a:gridCol>
              </a:tblGrid>
              <a:tr h="3675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Design requirement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Weight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Homemade AR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Commercial AR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Commercial VR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Smart glass with accelerometer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Manual blocking “shields”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Manual blocking aperture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000043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436307"/>
                  </a:ext>
                </a:extLst>
              </a:tr>
              <a:tr h="245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Safety for the user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2098494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Comfort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9923007"/>
                  </a:ext>
                </a:extLst>
              </a:tr>
              <a:tr h="245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Ease of use/ practicality 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0686282"/>
                  </a:ext>
                </a:extLst>
              </a:tr>
              <a:tr h="4894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Effectively attenuates areas outside ROI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9013505"/>
                  </a:ext>
                </a:extLst>
              </a:tr>
              <a:tr h="245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Clarity of the ROI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7725274"/>
                  </a:ext>
                </a:extLst>
              </a:tr>
              <a:tr h="3675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Compatibility with other devices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8022909"/>
                  </a:ext>
                </a:extLst>
              </a:tr>
              <a:tr h="3675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Compatibility with workspace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4922943"/>
                  </a:ext>
                </a:extLst>
              </a:tr>
              <a:tr h="4894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Responsiveness to Changes in ROI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3276465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Portability 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1671277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4342737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Battery life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8882201"/>
                  </a:ext>
                </a:extLst>
              </a:tr>
              <a:tr h="245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Device weight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0108407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655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652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394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761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702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713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4694053"/>
                  </a:ext>
                </a:extLst>
              </a:tr>
              <a:tr h="3675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Normalized Average Rating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7.5287356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7.49425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4.52874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8.74713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8.06897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8.1954</a:t>
                      </a:r>
                    </a:p>
                  </a:txBody>
                  <a:tcPr marL="1793" marR="1793" marT="1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2668617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25225" y="1673258"/>
            <a:ext cx="11599682" cy="497735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25227" y="1673258"/>
          <a:ext cx="11599680" cy="4977352"/>
        </p:xfrm>
        <a:graphic>
          <a:graphicData uri="http://schemas.openxmlformats.org/drawingml/2006/table">
            <a:tbl>
              <a:tblPr/>
              <a:tblGrid>
                <a:gridCol w="1494724">
                  <a:extLst>
                    <a:ext uri="{9D8B030D-6E8A-4147-A177-3AD203B41FA5}">
                      <a16:colId xmlns:a16="http://schemas.microsoft.com/office/drawing/2014/main" val="199379182"/>
                    </a:ext>
                  </a:extLst>
                </a:gridCol>
                <a:gridCol w="903062">
                  <a:extLst>
                    <a:ext uri="{9D8B030D-6E8A-4147-A177-3AD203B41FA5}">
                      <a16:colId xmlns:a16="http://schemas.microsoft.com/office/drawing/2014/main" val="2575511008"/>
                    </a:ext>
                  </a:extLst>
                </a:gridCol>
                <a:gridCol w="1261173">
                  <a:extLst>
                    <a:ext uri="{9D8B030D-6E8A-4147-A177-3AD203B41FA5}">
                      <a16:colId xmlns:a16="http://schemas.microsoft.com/office/drawing/2014/main" val="4258811079"/>
                    </a:ext>
                  </a:extLst>
                </a:gridCol>
                <a:gridCol w="1292314">
                  <a:extLst>
                    <a:ext uri="{9D8B030D-6E8A-4147-A177-3AD203B41FA5}">
                      <a16:colId xmlns:a16="http://schemas.microsoft.com/office/drawing/2014/main" val="4052290658"/>
                    </a:ext>
                  </a:extLst>
                </a:gridCol>
                <a:gridCol w="1276744">
                  <a:extLst>
                    <a:ext uri="{9D8B030D-6E8A-4147-A177-3AD203B41FA5}">
                      <a16:colId xmlns:a16="http://schemas.microsoft.com/office/drawing/2014/main" val="49899608"/>
                    </a:ext>
                  </a:extLst>
                </a:gridCol>
                <a:gridCol w="1743843">
                  <a:extLst>
                    <a:ext uri="{9D8B030D-6E8A-4147-A177-3AD203B41FA5}">
                      <a16:colId xmlns:a16="http://schemas.microsoft.com/office/drawing/2014/main" val="446306553"/>
                    </a:ext>
                  </a:extLst>
                </a:gridCol>
                <a:gridCol w="1821695">
                  <a:extLst>
                    <a:ext uri="{9D8B030D-6E8A-4147-A177-3AD203B41FA5}">
                      <a16:colId xmlns:a16="http://schemas.microsoft.com/office/drawing/2014/main" val="3533248364"/>
                    </a:ext>
                  </a:extLst>
                </a:gridCol>
                <a:gridCol w="1806125">
                  <a:extLst>
                    <a:ext uri="{9D8B030D-6E8A-4147-A177-3AD203B41FA5}">
                      <a16:colId xmlns:a16="http://schemas.microsoft.com/office/drawing/2014/main" val="3208990447"/>
                    </a:ext>
                  </a:extLst>
                </a:gridCol>
              </a:tblGrid>
              <a:tr h="4393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Design requirement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Weight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Homemade AR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Commercial AR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Commercial VR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Smart glass with accelerometer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Manual blocking “shields”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Manual blocking aperture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1484848"/>
                  </a:ext>
                </a:extLst>
              </a:tr>
              <a:tr h="2206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2396007"/>
                  </a:ext>
                </a:extLst>
              </a:tr>
              <a:tr h="2479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Safety for the user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0264213"/>
                  </a:ext>
                </a:extLst>
              </a:tr>
              <a:tr h="2206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Comfort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8877783"/>
                  </a:ext>
                </a:extLst>
              </a:tr>
              <a:tr h="4393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Ease of use/ practicality 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1187644"/>
                  </a:ext>
                </a:extLst>
              </a:tr>
              <a:tr h="6581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Effectively attenuates areas outside ROI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1170772"/>
                  </a:ext>
                </a:extLst>
              </a:tr>
              <a:tr h="2479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Clarity of the ROI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5415260"/>
                  </a:ext>
                </a:extLst>
              </a:tr>
              <a:tr h="4393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Compatibility with other devices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4614685"/>
                  </a:ext>
                </a:extLst>
              </a:tr>
              <a:tr h="4393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Compatibility with workspace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0666438"/>
                  </a:ext>
                </a:extLst>
              </a:tr>
              <a:tr h="4941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Responsiveness to Changes in ROI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8004480"/>
                  </a:ext>
                </a:extLst>
              </a:tr>
              <a:tr h="2206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Portability 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000089"/>
                  </a:ext>
                </a:extLst>
              </a:tr>
              <a:tr h="2206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1195499"/>
                  </a:ext>
                </a:extLst>
              </a:tr>
              <a:tr h="2206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Battery life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8977991"/>
                  </a:ext>
                </a:extLst>
              </a:tr>
              <a:tr h="2479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Device weight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5202323"/>
                  </a:ext>
                </a:extLst>
              </a:tr>
              <a:tr h="2206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655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652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394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761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702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713</a:t>
                      </a:r>
                    </a:p>
                  </a:txBody>
                  <a:tcPr marL="1793" marR="1793" marT="1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1657580"/>
                  </a:ext>
                </a:extLst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7206792" y="6367806"/>
            <a:ext cx="419493" cy="395926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990029" y="2273431"/>
            <a:ext cx="419493" cy="395926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815687" y="2273431"/>
            <a:ext cx="419493" cy="395926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815687" y="5065336"/>
            <a:ext cx="419493" cy="395926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990029" y="5065336"/>
            <a:ext cx="419493" cy="395926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705573" y="5656082"/>
            <a:ext cx="419493" cy="395926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152481" y="3363405"/>
            <a:ext cx="419493" cy="395926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431384" y="5656082"/>
            <a:ext cx="419493" cy="395926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65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4372"/>
            <a:ext cx="8610600" cy="2760365"/>
          </a:xfrm>
        </p:spPr>
        <p:txBody>
          <a:bodyPr/>
          <a:lstStyle/>
          <a:p>
            <a:r>
              <a:rPr lang="en-US" dirty="0"/>
              <a:t>Chosen solution: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176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4372"/>
            <a:ext cx="8610600" cy="2760365"/>
          </a:xfrm>
        </p:spPr>
        <p:txBody>
          <a:bodyPr/>
          <a:lstStyle/>
          <a:p>
            <a:r>
              <a:rPr lang="en-US" dirty="0"/>
              <a:t>Chosen solution:</a:t>
            </a:r>
            <a:br>
              <a:rPr lang="en-US" dirty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44247" y="3244333"/>
            <a:ext cx="1001932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dirty="0"/>
              <a:t>PDLC with Accelerometer </a:t>
            </a:r>
          </a:p>
        </p:txBody>
      </p:sp>
    </p:spTree>
    <p:extLst>
      <p:ext uri="{BB962C8B-B14F-4D97-AF65-F5344CB8AC3E}">
        <p14:creationId xmlns:p14="http://schemas.microsoft.com/office/powerpoint/2010/main" val="3779801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PDLC with accelerometer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3D lens/frames with some resemblance to safety goggles</a:t>
            </a:r>
          </a:p>
          <a:p>
            <a:r>
              <a:rPr lang="en-US" dirty="0"/>
              <a:t>Accelerometer mounted closer to lenses</a:t>
            </a:r>
          </a:p>
          <a:p>
            <a:r>
              <a:rPr lang="en-US" dirty="0"/>
              <a:t>PDLC film will layer the lenses, with circle cut out of the center</a:t>
            </a:r>
          </a:p>
          <a:p>
            <a:r>
              <a:rPr lang="en-US" dirty="0"/>
              <a:t>Microcontroller connects the accelerometer to the PDLC film</a:t>
            </a:r>
          </a:p>
          <a:p>
            <a:r>
              <a:rPr lang="en-US" dirty="0"/>
              <a:t>Power will be supplied to the microcontroller</a:t>
            </a:r>
          </a:p>
          <a:p>
            <a:r>
              <a:rPr lang="en-US" dirty="0"/>
              <a:t>A large movement will apply voltage to PDLC</a:t>
            </a:r>
          </a:p>
        </p:txBody>
      </p:sp>
      <p:sp>
        <p:nvSpPr>
          <p:cNvPr id="4" name="Rectangle: Rounded Corners 3"/>
          <p:cNvSpPr/>
          <p:nvPr/>
        </p:nvSpPr>
        <p:spPr>
          <a:xfrm>
            <a:off x="6296390" y="4980151"/>
            <a:ext cx="2268438" cy="12385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/>
              <a:t>PDLC film</a:t>
            </a:r>
          </a:p>
        </p:txBody>
      </p:sp>
      <p:sp>
        <p:nvSpPr>
          <p:cNvPr id="6" name="Rectangle: Rounded Corners 5"/>
          <p:cNvSpPr/>
          <p:nvPr/>
        </p:nvSpPr>
        <p:spPr>
          <a:xfrm>
            <a:off x="3499318" y="4980150"/>
            <a:ext cx="2369006" cy="12385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/>
              <a:t>Accelero</a:t>
            </a:r>
            <a:r>
              <a:rPr lang="en-US" sz="2500" dirty="0"/>
              <a:t>-</a:t>
            </a:r>
          </a:p>
          <a:p>
            <a:pPr algn="ctr"/>
            <a:r>
              <a:rPr lang="en-US" sz="2500" dirty="0"/>
              <a:t>meter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685800" y="4980151"/>
            <a:ext cx="2367735" cy="12385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/>
              <a:t>Lens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9053199" y="4980149"/>
            <a:ext cx="2226442" cy="12385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/>
              <a:t>Micro-Controller</a:t>
            </a:r>
          </a:p>
        </p:txBody>
      </p:sp>
    </p:spTree>
    <p:extLst>
      <p:ext uri="{BB962C8B-B14F-4D97-AF65-F5344CB8AC3E}">
        <p14:creationId xmlns:p14="http://schemas.microsoft.com/office/powerpoint/2010/main" val="1219310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using the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6315745" cy="4024125"/>
          </a:xfrm>
        </p:spPr>
        <p:txBody>
          <a:bodyPr/>
          <a:lstStyle/>
          <a:p>
            <a:r>
              <a:rPr lang="en-US" dirty="0"/>
              <a:t>“Movements” result in clearing visual field</a:t>
            </a:r>
          </a:p>
          <a:p>
            <a:pPr lvl="1"/>
            <a:r>
              <a:rPr lang="en-US" dirty="0"/>
              <a:t>Definition of a movement is not defined</a:t>
            </a:r>
          </a:p>
          <a:p>
            <a:pPr lvl="1"/>
            <a:r>
              <a:rPr lang="en-US" dirty="0"/>
              <a:t>Will use accelerometer data as input</a:t>
            </a:r>
          </a:p>
          <a:p>
            <a:r>
              <a:rPr lang="en-US" dirty="0"/>
              <a:t>Lack of movement attenuates outside the ROI</a:t>
            </a:r>
          </a:p>
          <a:p>
            <a:r>
              <a:rPr lang="en-US" dirty="0"/>
              <a:t>Typically PDLC used as “on” or “off”</a:t>
            </a:r>
          </a:p>
          <a:p>
            <a:pPr lvl="1"/>
            <a:r>
              <a:rPr lang="en-US" dirty="0"/>
              <a:t>Can vary the opaqueness with a changing potential</a:t>
            </a:r>
          </a:p>
          <a:p>
            <a:endParaRPr lang="en-US" dirty="0"/>
          </a:p>
        </p:txBody>
      </p:sp>
      <p:pic>
        <p:nvPicPr>
          <p:cNvPr id="6" name="Picture 2" descr="Shap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93"/>
          <a:stretch/>
        </p:blipFill>
        <p:spPr bwMode="auto">
          <a:xfrm>
            <a:off x="7001545" y="2243468"/>
            <a:ext cx="4504655" cy="264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293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700" dirty="0"/>
              <a:t>PDLC Film 		          							$200</a:t>
            </a:r>
          </a:p>
          <a:p>
            <a:r>
              <a:rPr lang="en-US" sz="2700" dirty="0"/>
              <a:t>Microcontroller 						          		$50-100</a:t>
            </a:r>
          </a:p>
          <a:p>
            <a:r>
              <a:rPr lang="en-US" sz="2700" dirty="0"/>
              <a:t>Batteries			          						$50-100</a:t>
            </a:r>
          </a:p>
          <a:p>
            <a:r>
              <a:rPr lang="en-US" sz="2700" dirty="0"/>
              <a:t>3D printed filament 				          			$20</a:t>
            </a:r>
          </a:p>
          <a:p>
            <a:r>
              <a:rPr lang="en-US" sz="2700" dirty="0"/>
              <a:t>Accelerometer			         					$20</a:t>
            </a:r>
          </a:p>
          <a:p>
            <a:r>
              <a:rPr lang="en-US" sz="2700" dirty="0"/>
              <a:t>Unexpected Expenses (Shipping, Wiring, 			$200</a:t>
            </a:r>
          </a:p>
          <a:p>
            <a:pPr marL="0" indent="0">
              <a:buNone/>
            </a:pPr>
            <a:r>
              <a:rPr lang="en-US" sz="2700" dirty="0"/>
              <a:t>   Replacement, Parts, etc.)</a:t>
            </a:r>
          </a:p>
          <a:p>
            <a:r>
              <a:rPr lang="en-US" sz="2700" dirty="0"/>
              <a:t>Total									 $640</a:t>
            </a:r>
          </a:p>
        </p:txBody>
      </p:sp>
    </p:spTree>
    <p:extLst>
      <p:ext uri="{BB962C8B-B14F-4D97-AF65-F5344CB8AC3E}">
        <p14:creationId xmlns:p14="http://schemas.microsoft.com/office/powerpoint/2010/main" val="1397982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3074" name="Picture 2" descr="Shap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22"/>
          <a:stretch/>
        </p:blipFill>
        <p:spPr bwMode="auto">
          <a:xfrm>
            <a:off x="2498176" y="1807591"/>
            <a:ext cx="7130030" cy="415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188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will focus mainly on attenuation of unwanted visual stimuli</a:t>
            </a:r>
          </a:p>
          <a:p>
            <a:pPr lvl="1"/>
            <a:r>
              <a:rPr lang="en-US" dirty="0"/>
              <a:t>In order to:</a:t>
            </a:r>
          </a:p>
          <a:p>
            <a:pPr lvl="2"/>
            <a:r>
              <a:rPr lang="en-US" dirty="0"/>
              <a:t>Create a more robust system</a:t>
            </a:r>
          </a:p>
          <a:p>
            <a:pPr lvl="2"/>
            <a:r>
              <a:rPr lang="en-US" dirty="0"/>
              <a:t>Maintain timeline of the class</a:t>
            </a:r>
          </a:p>
          <a:p>
            <a:r>
              <a:rPr lang="en-US" dirty="0"/>
              <a:t>Need Statement remains unchanged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979279" y="4627627"/>
            <a:ext cx="2346628" cy="12801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/>
              <a:t>Attenuation</a:t>
            </a:r>
          </a:p>
        </p:txBody>
      </p:sp>
      <p:sp>
        <p:nvSpPr>
          <p:cNvPr id="8" name="Rectangle: Rounded Corners 7"/>
          <p:cNvSpPr/>
          <p:nvPr/>
        </p:nvSpPr>
        <p:spPr>
          <a:xfrm>
            <a:off x="4529073" y="4627627"/>
            <a:ext cx="2555343" cy="12801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/>
              <a:t>Detection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8287582" y="4614985"/>
            <a:ext cx="2496670" cy="12927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/>
              <a:t>Design</a:t>
            </a:r>
          </a:p>
        </p:txBody>
      </p:sp>
      <p:sp>
        <p:nvSpPr>
          <p:cNvPr id="10" name="Arrow: Right 9"/>
          <p:cNvSpPr/>
          <p:nvPr/>
        </p:nvSpPr>
        <p:spPr>
          <a:xfrm>
            <a:off x="3619386" y="5002305"/>
            <a:ext cx="616208" cy="6051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/>
          <p:cNvSpPr/>
          <p:nvPr/>
        </p:nvSpPr>
        <p:spPr>
          <a:xfrm>
            <a:off x="7377895" y="4965125"/>
            <a:ext cx="616208" cy="6051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/>
          <p:cNvSpPr/>
          <p:nvPr/>
        </p:nvSpPr>
        <p:spPr>
          <a:xfrm>
            <a:off x="3619386" y="5003512"/>
            <a:ext cx="616208" cy="6051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104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Specs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953" y="2926750"/>
            <a:ext cx="5144476" cy="2447778"/>
          </a:xfrm>
        </p:spPr>
        <p:txBody>
          <a:bodyPr/>
          <a:lstStyle/>
          <a:p>
            <a:r>
              <a:rPr lang="en-US" dirty="0"/>
              <a:t>Dynamic response</a:t>
            </a:r>
          </a:p>
          <a:p>
            <a:r>
              <a:rPr lang="en-US" dirty="0"/>
              <a:t>Ease of troubleshooting </a:t>
            </a:r>
          </a:p>
          <a:p>
            <a:r>
              <a:rPr lang="en-US" dirty="0"/>
              <a:t>Ease of setup</a:t>
            </a:r>
          </a:p>
          <a:p>
            <a:r>
              <a:rPr lang="en-US" dirty="0"/>
              <a:t>Accuracy in defining region of interest(ROI)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86921" y="5579280"/>
            <a:ext cx="697659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/>
              <a:t>No Schedule or team responsibility changes</a:t>
            </a:r>
          </a:p>
        </p:txBody>
      </p:sp>
      <p:sp>
        <p:nvSpPr>
          <p:cNvPr id="5" name="Rectangle 4"/>
          <p:cNvSpPr/>
          <p:nvPr/>
        </p:nvSpPr>
        <p:spPr>
          <a:xfrm>
            <a:off x="689953" y="2087350"/>
            <a:ext cx="386641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u="sng" dirty="0"/>
              <a:t>Removed Specs</a:t>
            </a:r>
          </a:p>
        </p:txBody>
      </p:sp>
      <p:sp>
        <p:nvSpPr>
          <p:cNvPr id="6" name="Rectangle 5"/>
          <p:cNvSpPr/>
          <p:nvPr/>
        </p:nvSpPr>
        <p:spPr>
          <a:xfrm>
            <a:off x="6252430" y="2057401"/>
            <a:ext cx="386641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u="sng" dirty="0"/>
              <a:t>Added Specs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252430" y="2948298"/>
            <a:ext cx="5144476" cy="24477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Responsiveness to changes in region of interest</a:t>
            </a:r>
          </a:p>
        </p:txBody>
      </p:sp>
    </p:spTree>
    <p:extLst>
      <p:ext uri="{BB962C8B-B14F-4D97-AF65-F5344CB8AC3E}">
        <p14:creationId xmlns:p14="http://schemas.microsoft.com/office/powerpoint/2010/main" val="2613992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alternatives</a:t>
            </a:r>
          </a:p>
        </p:txBody>
      </p:sp>
    </p:spTree>
    <p:extLst>
      <p:ext uri="{BB962C8B-B14F-4D97-AF65-F5344CB8AC3E}">
        <p14:creationId xmlns:p14="http://schemas.microsoft.com/office/powerpoint/2010/main" val="52460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 made Augmented reality(AR)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6301154" cy="4024125"/>
          </a:xfrm>
        </p:spPr>
        <p:txBody>
          <a:bodyPr/>
          <a:lstStyle/>
          <a:p>
            <a:r>
              <a:rPr lang="en-US" dirty="0"/>
              <a:t>Main Features: Plastic Visor, Phone App</a:t>
            </a:r>
          </a:p>
          <a:p>
            <a:pPr lvl="1"/>
            <a:r>
              <a:rPr lang="en-US" dirty="0"/>
              <a:t>Visor: 4 laser cut pieces of plastic</a:t>
            </a:r>
          </a:p>
          <a:p>
            <a:pPr lvl="1"/>
            <a:r>
              <a:rPr lang="en-US" dirty="0"/>
              <a:t>App: Software development</a:t>
            </a:r>
          </a:p>
          <a:p>
            <a:r>
              <a:rPr lang="en-US" dirty="0"/>
              <a:t>Phone projects image into the field of view</a:t>
            </a:r>
          </a:p>
          <a:p>
            <a:pPr lvl="1"/>
            <a:r>
              <a:rPr lang="en-US" dirty="0"/>
              <a:t>black light would be projected around the region of interest(ROI) </a:t>
            </a:r>
          </a:p>
          <a:p>
            <a:pPr lvl="1"/>
            <a:r>
              <a:rPr lang="en-US" dirty="0"/>
              <a:t>This projection attenuates the visual noise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6954" y="2194560"/>
            <a:ext cx="4579779" cy="333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395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Commercial </a:t>
            </a:r>
            <a:r>
              <a:rPr lang="en-US" dirty="0" err="1"/>
              <a:t>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Similar idea for attenuation as the homemade AR system</a:t>
            </a:r>
          </a:p>
          <a:p>
            <a:pPr lvl="1"/>
            <a:r>
              <a:rPr lang="en-US" dirty="0"/>
              <a:t>Placement of black light in visual field</a:t>
            </a:r>
          </a:p>
          <a:p>
            <a:pPr lvl="1"/>
            <a:r>
              <a:rPr lang="en-US" dirty="0"/>
              <a:t>Improvement on attenuation</a:t>
            </a:r>
          </a:p>
          <a:p>
            <a:r>
              <a:rPr lang="en-US" dirty="0"/>
              <a:t>Improves on fundamental issues of a homemade AR</a:t>
            </a:r>
          </a:p>
          <a:p>
            <a:pPr lvl="1"/>
            <a:r>
              <a:rPr lang="en-US" dirty="0"/>
              <a:t>BUT at what cost??</a:t>
            </a:r>
          </a:p>
          <a:p>
            <a:r>
              <a:rPr lang="en-US" dirty="0"/>
              <a:t>Appeal: systems typically have software developer kits (SDK)</a:t>
            </a:r>
          </a:p>
          <a:p>
            <a:pPr lvl="1"/>
            <a:r>
              <a:rPr lang="en-US" dirty="0"/>
              <a:t>Large communities of platform developers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Full Virtual Reality is even further out of the price range so I will move on</a:t>
            </a:r>
          </a:p>
        </p:txBody>
      </p:sp>
    </p:spTree>
    <p:extLst>
      <p:ext uri="{BB962C8B-B14F-4D97-AF65-F5344CB8AC3E}">
        <p14:creationId xmlns:p14="http://schemas.microsoft.com/office/powerpoint/2010/main" val="3433258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6" r="12251" b="3"/>
          <a:stretch/>
        </p:blipFill>
        <p:spPr bwMode="auto">
          <a:xfrm>
            <a:off x="6985000" y="2501159"/>
            <a:ext cx="4521200" cy="3410926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Manual Blocking: shields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94560"/>
            <a:ext cx="5816600" cy="4024125"/>
          </a:xfrm>
        </p:spPr>
        <p:txBody>
          <a:bodyPr>
            <a:normAutofit/>
          </a:bodyPr>
          <a:lstStyle/>
          <a:p>
            <a:r>
              <a:rPr lang="en-US" dirty="0"/>
              <a:t>First of two solutions that physically blocks the user’s visual</a:t>
            </a:r>
          </a:p>
          <a:p>
            <a:r>
              <a:rPr lang="en-US" dirty="0"/>
              <a:t>Adds on to an eye glass form</a:t>
            </a:r>
          </a:p>
          <a:p>
            <a:r>
              <a:rPr lang="en-US" dirty="0"/>
              <a:t>Involves 4 opaque “shields” per lens</a:t>
            </a:r>
          </a:p>
          <a:p>
            <a:pPr lvl="1"/>
            <a:r>
              <a:rPr lang="en-US" dirty="0"/>
              <a:t>Slide in pairs, top/bottom and right/left</a:t>
            </a:r>
          </a:p>
          <a:p>
            <a:pPr lvl="1"/>
            <a:r>
              <a:rPr lang="en-US" dirty="0"/>
              <a:t>Either manual movement or servo</a:t>
            </a:r>
          </a:p>
          <a:p>
            <a:r>
              <a:rPr lang="en-US" dirty="0"/>
              <a:t>Left and right lens will be synchronized</a:t>
            </a:r>
          </a:p>
          <a:p>
            <a:r>
              <a:rPr lang="en-US" dirty="0"/>
              <a:t>User adjustment of the visual field</a:t>
            </a:r>
          </a:p>
          <a:p>
            <a:r>
              <a:rPr lang="en-US" dirty="0"/>
              <a:t>Rectangular field of view</a:t>
            </a:r>
          </a:p>
        </p:txBody>
      </p:sp>
    </p:spTree>
    <p:extLst>
      <p:ext uri="{BB962C8B-B14F-4D97-AF65-F5344CB8AC3E}">
        <p14:creationId xmlns:p14="http://schemas.microsoft.com/office/powerpoint/2010/main" val="153136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85000" y="3014156"/>
            <a:ext cx="4521200" cy="23849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Manual Blocking: Aperture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94560"/>
            <a:ext cx="5816600" cy="4024125"/>
          </a:xfrm>
        </p:spPr>
        <p:txBody>
          <a:bodyPr>
            <a:normAutofit/>
          </a:bodyPr>
          <a:lstStyle/>
          <a:p>
            <a:r>
              <a:rPr lang="en-US" dirty="0"/>
              <a:t>Second manual blocking solution</a:t>
            </a:r>
          </a:p>
          <a:p>
            <a:r>
              <a:rPr lang="en-US" dirty="0"/>
              <a:t>Frame will be 3D printed and parted with an aperture mechanism</a:t>
            </a:r>
          </a:p>
          <a:p>
            <a:r>
              <a:rPr lang="en-US" dirty="0"/>
              <a:t>Similar to a camera aperture</a:t>
            </a:r>
          </a:p>
          <a:p>
            <a:r>
              <a:rPr lang="en-US" dirty="0"/>
              <a:t>Rotation in one </a:t>
            </a:r>
            <a:r>
              <a:rPr lang="en-US"/>
              <a:t>direction narrows </a:t>
            </a:r>
            <a:r>
              <a:rPr lang="en-US" dirty="0"/>
              <a:t>the ROI and an opposite turn widens the ROI</a:t>
            </a:r>
          </a:p>
          <a:p>
            <a:r>
              <a:rPr lang="en-US" dirty="0"/>
              <a:t>Overlapping blades attenuates outside the user’s ROI</a:t>
            </a:r>
          </a:p>
          <a:p>
            <a:r>
              <a:rPr lang="en-US" dirty="0"/>
              <a:t>Circular field of view</a:t>
            </a:r>
          </a:p>
        </p:txBody>
      </p:sp>
    </p:spTree>
    <p:extLst>
      <p:ext uri="{BB962C8B-B14F-4D97-AF65-F5344CB8AC3E}">
        <p14:creationId xmlns:p14="http://schemas.microsoft.com/office/powerpoint/2010/main" val="2723195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6615" y="764373"/>
            <a:ext cx="9669585" cy="1293028"/>
          </a:xfrm>
        </p:spPr>
        <p:txBody>
          <a:bodyPr>
            <a:normAutofit fontScale="90000"/>
          </a:bodyPr>
          <a:lstStyle/>
          <a:p>
            <a:r>
              <a:rPr lang="en-US" dirty="0"/>
              <a:t>Polymer dispersed light crystal(PDLC) glass with accelerometer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9967" y="2194560"/>
            <a:ext cx="5996233" cy="40241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PDLC is two thin layers of glass with an opaque polymer in between</a:t>
            </a:r>
          </a:p>
          <a:p>
            <a:pPr lvl="1"/>
            <a:r>
              <a:rPr lang="en-US" dirty="0"/>
              <a:t>Without a potential, PDLC is opaque</a:t>
            </a:r>
          </a:p>
          <a:p>
            <a:pPr lvl="1"/>
            <a:r>
              <a:rPr lang="en-US" dirty="0"/>
              <a:t>With a potential, PDLC is clear</a:t>
            </a:r>
          </a:p>
          <a:p>
            <a:r>
              <a:rPr lang="en-US" dirty="0"/>
              <a:t>Off glasses form</a:t>
            </a:r>
          </a:p>
          <a:p>
            <a:r>
              <a:rPr lang="en-US" dirty="0"/>
              <a:t>PDLC layers glass lenses with circular hole</a:t>
            </a:r>
          </a:p>
          <a:p>
            <a:r>
              <a:rPr lang="en-US" dirty="0"/>
              <a:t>Pairing PDLC with an accelerometer</a:t>
            </a:r>
          </a:p>
          <a:p>
            <a:pPr lvl="1"/>
            <a:r>
              <a:rPr lang="en-US" dirty="0"/>
              <a:t>Holding head still blocks outside a predefined, circular ROI</a:t>
            </a:r>
          </a:p>
          <a:p>
            <a:pPr lvl="1"/>
            <a:r>
              <a:rPr lang="en-US" dirty="0"/>
              <a:t>Moving head, allows for full visual field</a:t>
            </a:r>
          </a:p>
          <a:p>
            <a:r>
              <a:rPr lang="en-US" dirty="0"/>
              <a:t>Circular field of view</a:t>
            </a:r>
          </a:p>
        </p:txBody>
      </p:sp>
      <p:pic>
        <p:nvPicPr>
          <p:cNvPr id="1026" name="Picture 2" descr="Shap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93"/>
          <a:stretch/>
        </p:blipFill>
        <p:spPr bwMode="auto">
          <a:xfrm>
            <a:off x="887623" y="2587617"/>
            <a:ext cx="4504655" cy="264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913313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235</TotalTime>
  <Words>1485</Words>
  <Application>Microsoft Office PowerPoint</Application>
  <PresentationFormat>Widescreen</PresentationFormat>
  <Paragraphs>851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Century Gothic</vt:lpstr>
      <vt:lpstr>Vapor Trail</vt:lpstr>
      <vt:lpstr>progress report Visual Noise Reduction</vt:lpstr>
      <vt:lpstr>Scope Changes</vt:lpstr>
      <vt:lpstr>Design Specs Changes</vt:lpstr>
      <vt:lpstr>Design alternatives</vt:lpstr>
      <vt:lpstr>Self made Augmented reality(AR)</vt:lpstr>
      <vt:lpstr>Commercial aR</vt:lpstr>
      <vt:lpstr>Manual Blocking: shields</vt:lpstr>
      <vt:lpstr>Manual Blocking: Aperture</vt:lpstr>
      <vt:lpstr>Polymer dispersed light crystal(PDLC) glass with accelerometer </vt:lpstr>
      <vt:lpstr>Pugh Analysis</vt:lpstr>
      <vt:lpstr>Pugh Analysis</vt:lpstr>
      <vt:lpstr>Pugh Analysis</vt:lpstr>
      <vt:lpstr>Chosen solution: </vt:lpstr>
      <vt:lpstr>Chosen solution: </vt:lpstr>
      <vt:lpstr>More on PDLC with accelerometer</vt:lpstr>
      <vt:lpstr>More on using the solution</vt:lpstr>
      <vt:lpstr>Budget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 report</dc:title>
  <dc:creator>matt kramer</dc:creator>
  <cp:lastModifiedBy>matt kramer</cp:lastModifiedBy>
  <cp:revision>39</cp:revision>
  <dcterms:created xsi:type="dcterms:W3CDTF">2016-11-23T21:49:53Z</dcterms:created>
  <dcterms:modified xsi:type="dcterms:W3CDTF">2016-12-05T20:42:15Z</dcterms:modified>
</cp:coreProperties>
</file>