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59" r:id="rId5"/>
    <p:sldId id="275" r:id="rId6"/>
    <p:sldId id="261" r:id="rId7"/>
    <p:sldId id="271" r:id="rId8"/>
    <p:sldId id="263" r:id="rId9"/>
    <p:sldId id="264" r:id="rId10"/>
    <p:sldId id="265" r:id="rId11"/>
    <p:sldId id="276" r:id="rId12"/>
    <p:sldId id="262" r:id="rId13"/>
    <p:sldId id="273" r:id="rId14"/>
    <p:sldId id="268" r:id="rId15"/>
    <p:sldId id="266" r:id="rId16"/>
    <p:sldId id="27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n\Dropbox\SENIOR%20DESIGN\Gantt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baseline="0"/>
              <a:t>Visual Noise Reduction System: Project Timeline</a:t>
            </a:r>
          </a:p>
        </c:rich>
      </c:tx>
      <c:layout>
        <c:manualLayout>
          <c:xMode val="edge"/>
          <c:yMode val="edge"/>
          <c:x val="0.344222805482648"/>
          <c:y val="9.5238095238095195E-3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Sheet1!$B$6:$B$19</c:f>
              <c:strCache>
                <c:ptCount val="14"/>
                <c:pt idx="0">
                  <c:v>Maintain Lab Notebook</c:v>
                </c:pt>
                <c:pt idx="1">
                  <c:v>Project Scope and Finalize Client</c:v>
                </c:pt>
                <c:pt idx="2">
                  <c:v>Brainstorm and Research Potential Solutions</c:v>
                </c:pt>
                <c:pt idx="3">
                  <c:v>Write Project Proposal Report</c:v>
                </c:pt>
                <c:pt idx="4">
                  <c:v>Prepare Project Proposal Presentation</c:v>
                </c:pt>
                <c:pt idx="5">
                  <c:v>Write Project Progress Report</c:v>
                </c:pt>
                <c:pt idx="6">
                  <c:v>Prepare Project Progress Presentation</c:v>
                </c:pt>
                <c:pt idx="7">
                  <c:v>Design Verification and Validation</c:v>
                </c:pt>
                <c:pt idx="8">
                  <c:v>Write Design Verification and Valication Report</c:v>
                </c:pt>
                <c:pt idx="9">
                  <c:v>Prepare Design Verification Presentation</c:v>
                </c:pt>
                <c:pt idx="10">
                  <c:v>Prototyping and Manufacturing</c:v>
                </c:pt>
                <c:pt idx="11">
                  <c:v>Write Final Report</c:v>
                </c:pt>
                <c:pt idx="12">
                  <c:v>Prepare Final Presentation</c:v>
                </c:pt>
                <c:pt idx="13">
                  <c:v>Prepare for BME Day</c:v>
                </c:pt>
              </c:strCache>
            </c:strRef>
          </c:cat>
          <c:val>
            <c:numRef>
              <c:f>Sheet1!$C$6:$C$19</c:f>
              <c:numCache>
                <c:formatCode>m/d/yyyy</c:formatCode>
                <c:ptCount val="14"/>
                <c:pt idx="0">
                  <c:v>42611</c:v>
                </c:pt>
                <c:pt idx="1">
                  <c:v>42611</c:v>
                </c:pt>
                <c:pt idx="2">
                  <c:v>42632</c:v>
                </c:pt>
                <c:pt idx="3">
                  <c:v>42646</c:v>
                </c:pt>
                <c:pt idx="4">
                  <c:v>42646</c:v>
                </c:pt>
                <c:pt idx="5">
                  <c:v>42702</c:v>
                </c:pt>
                <c:pt idx="6">
                  <c:v>42702</c:v>
                </c:pt>
                <c:pt idx="7">
                  <c:v>42767</c:v>
                </c:pt>
                <c:pt idx="8">
                  <c:v>42793</c:v>
                </c:pt>
                <c:pt idx="9">
                  <c:v>42793</c:v>
                </c:pt>
                <c:pt idx="10">
                  <c:v>42800</c:v>
                </c:pt>
                <c:pt idx="11">
                  <c:v>42842</c:v>
                </c:pt>
                <c:pt idx="12">
                  <c:v>42842</c:v>
                </c:pt>
                <c:pt idx="13">
                  <c:v>42852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6-4A19-980F-26738FE229FC}"/>
            </c:ext>
          </c:extLst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Duration (days)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46-4A19-980F-26738FE229F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46-4A19-980F-26738FE229F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46-4A19-980F-26738FE229F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A46-4A19-980F-26738FE229F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A46-4A19-980F-26738FE229FC}"/>
              </c:ext>
            </c:extLst>
          </c:dPt>
          <c:dPt>
            <c:idx val="5"/>
            <c:invertIfNegative val="0"/>
            <c:bubble3D val="0"/>
            <c:spPr>
              <a:solidFill>
                <a:srgbClr val="33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A46-4A19-980F-26738FE229F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A46-4A19-980F-26738FE229F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A46-4A19-980F-26738FE229F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A46-4A19-980F-26738FE229F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A46-4A19-980F-26738FE229FC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A46-4A19-980F-26738FE229FC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9A46-4A19-980F-26738FE229FC}"/>
              </c:ext>
            </c:extLst>
          </c:dPt>
          <c:dPt>
            <c:idx val="12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9A46-4A19-980F-26738FE229FC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9A46-4A19-980F-26738FE229FC}"/>
              </c:ext>
            </c:extLst>
          </c:dPt>
          <c:dPt>
            <c:idx val="14"/>
            <c:invertIfNegative val="0"/>
            <c:bubble3D val="0"/>
            <c:spPr>
              <a:solidFill>
                <a:srgbClr val="66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9A46-4A19-980F-26738FE229FC}"/>
              </c:ext>
            </c:extLst>
          </c:dPt>
          <c:dPt>
            <c:idx val="15"/>
            <c:invertIfNegative val="0"/>
            <c:bubble3D val="0"/>
            <c:spPr>
              <a:solidFill>
                <a:srgbClr val="66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9A46-4A19-980F-26738FE229FC}"/>
              </c:ext>
            </c:extLst>
          </c:dPt>
          <c:cat>
            <c:strRef>
              <c:f>Sheet1!$B$6:$B$19</c:f>
              <c:strCache>
                <c:ptCount val="14"/>
                <c:pt idx="0">
                  <c:v>Maintain Lab Notebook</c:v>
                </c:pt>
                <c:pt idx="1">
                  <c:v>Project Scope and Finalize Client</c:v>
                </c:pt>
                <c:pt idx="2">
                  <c:v>Brainstorm and Research Potential Solutions</c:v>
                </c:pt>
                <c:pt idx="3">
                  <c:v>Write Project Proposal Report</c:v>
                </c:pt>
                <c:pt idx="4">
                  <c:v>Prepare Project Proposal Presentation</c:v>
                </c:pt>
                <c:pt idx="5">
                  <c:v>Write Project Progress Report</c:v>
                </c:pt>
                <c:pt idx="6">
                  <c:v>Prepare Project Progress Presentation</c:v>
                </c:pt>
                <c:pt idx="7">
                  <c:v>Design Verification and Validation</c:v>
                </c:pt>
                <c:pt idx="8">
                  <c:v>Write Design Verification and Valication Report</c:v>
                </c:pt>
                <c:pt idx="9">
                  <c:v>Prepare Design Verification Presentation</c:v>
                </c:pt>
                <c:pt idx="10">
                  <c:v>Prototyping and Manufacturing</c:v>
                </c:pt>
                <c:pt idx="11">
                  <c:v>Write Final Report</c:v>
                </c:pt>
                <c:pt idx="12">
                  <c:v>Prepare Final Presentation</c:v>
                </c:pt>
                <c:pt idx="13">
                  <c:v>Prepare for BME Day</c:v>
                </c:pt>
              </c:strCache>
            </c:strRef>
          </c:cat>
          <c:val>
            <c:numRef>
              <c:f>Sheet1!$E$6:$E$19</c:f>
              <c:numCache>
                <c:formatCode>General</c:formatCode>
                <c:ptCount val="14"/>
                <c:pt idx="0">
                  <c:v>246</c:v>
                </c:pt>
                <c:pt idx="1">
                  <c:v>21</c:v>
                </c:pt>
                <c:pt idx="2">
                  <c:v>70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  <c:pt idx="6">
                  <c:v>7</c:v>
                </c:pt>
                <c:pt idx="7">
                  <c:v>26</c:v>
                </c:pt>
                <c:pt idx="8">
                  <c:v>3</c:v>
                </c:pt>
                <c:pt idx="9">
                  <c:v>7</c:v>
                </c:pt>
                <c:pt idx="10">
                  <c:v>46</c:v>
                </c:pt>
                <c:pt idx="11">
                  <c:v>4</c:v>
                </c:pt>
                <c:pt idx="12">
                  <c:v>7</c:v>
                </c:pt>
                <c:pt idx="1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9A46-4A19-980F-26738FE22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3308640"/>
        <c:axId val="173309200"/>
      </c:barChart>
      <c:catAx>
        <c:axId val="173308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73309200"/>
        <c:crosses val="autoZero"/>
        <c:auto val="1"/>
        <c:lblAlgn val="ctr"/>
        <c:lblOffset val="100"/>
        <c:noMultiLvlLbl val="0"/>
      </c:catAx>
      <c:valAx>
        <c:axId val="173309200"/>
        <c:scaling>
          <c:orientation val="minMax"/>
          <c:max val="42900"/>
          <c:min val="42600"/>
        </c:scaling>
        <c:delete val="0"/>
        <c:axPos val="t"/>
        <c:majorGridlines/>
        <c:numFmt formatCode="m/d/yyyy" sourceLinked="1"/>
        <c:majorTickMark val="out"/>
        <c:minorTickMark val="none"/>
        <c:tickLblPos val="nextTo"/>
        <c:crossAx val="17330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11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3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27D5F3-6229-4779-976E-D2C93929BB3D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7D3C-D81A-4DEA-BDE9-B89665EC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73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hdselfhelp.wordpress.com/research-chemicals/" TargetMode="External"/><Relationship Id="rId2" Type="http://schemas.openxmlformats.org/officeDocument/2006/relationships/hyperlink" Target="http://www.pleasehealthyourself.com/2013/02/18/adderall-abu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tificamerican.com/article/ask-the-brains-background-nois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4" y="985729"/>
            <a:ext cx="9753599" cy="2387600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Visual Noise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143" y="3575762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Preliminary Report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Hang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 Kramer, Evan Kwok, Evan Wilder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10/10/16</a:t>
            </a:r>
          </a:p>
        </p:txBody>
      </p:sp>
      <p:pic>
        <p:nvPicPr>
          <p:cNvPr id="1026" name="Picture 2" descr="https://i.ytimg.com/vi/ekp1zmDvNL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97" y="2179529"/>
            <a:ext cx="5144213" cy="38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7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Behavioral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87" y="1927022"/>
            <a:ext cx="6642584" cy="419548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Techniques for behavior modification (often used in conjunction with pharmaceutical treatment)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Examples: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Reinforcement/Punishment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Meditation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Cognitive coaching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general focus techniques/strategies: Cubicles in office spaces, Noise-Cancelling headphones, Creating a routine schedule </a:t>
            </a:r>
          </a:p>
          <a:p>
            <a:pPr marL="4000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Behavioral therapy is largely dependent on the patient, must be tailored and trained for individuals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4" name="Picture 6" descr="http://www.edutopia.org/sites/default/files/media/17ways_to_help_adhd_concentrate_1200x1720-0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51" y="624625"/>
            <a:ext cx="3940551" cy="56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6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“uncluttered” work-space increases productivity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canceling headphones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Correlation between visual saccades and cognitive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current regulations for blocking FOV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Shatter-proof glass in eye-wear and safety gear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1112" y="3947860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6439" y="2987422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7570" y="2019360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5487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32" y="1289618"/>
            <a:ext cx="9827447" cy="419548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project will focus on creating a way to dynamically reduce visual noise to lessen distraction for individuals with trouble focusing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parts: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Detect Region of Interest (ROI)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Attenuate visual stimuli outside of designated ROI </a:t>
            </a:r>
          </a:p>
        </p:txBody>
      </p:sp>
      <p:pic>
        <p:nvPicPr>
          <p:cNvPr id="5" name="Picture 2" descr="https://upload.wikimedia.org/wikipedia/commons/a/a2/Visual_Perception_Human_F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12" y="4437164"/>
            <a:ext cx="4944326" cy="209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56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hope to combine the benefits of pharmaceutical treatments and behavioral therapy, while avoiding the side effects.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Inattention – patient focuses on region of interest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Impulsivity –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less prone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become distracted by surroundings</a:t>
            </a:r>
          </a:p>
        </p:txBody>
      </p:sp>
    </p:spTree>
    <p:extLst>
      <p:ext uri="{BB962C8B-B14F-4D97-AF65-F5344CB8AC3E}">
        <p14:creationId xmlns:p14="http://schemas.microsoft.com/office/powerpoint/2010/main" val="34098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97" y="126897"/>
            <a:ext cx="9404723" cy="1400530"/>
          </a:xfrm>
        </p:spPr>
        <p:txBody>
          <a:bodyPr/>
          <a:lstStyle/>
          <a:p>
            <a:r>
              <a:rPr lang="en-US" dirty="0"/>
              <a:t>Design Metrics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04730"/>
              </p:ext>
            </p:extLst>
          </p:nvPr>
        </p:nvGraphicFramePr>
        <p:xfrm>
          <a:off x="867098" y="843575"/>
          <a:ext cx="10015550" cy="6037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7775">
                  <a:extLst>
                    <a:ext uri="{9D8B030D-6E8A-4147-A177-3AD203B41FA5}">
                      <a16:colId xmlns:a16="http://schemas.microsoft.com/office/drawing/2014/main" xmlns="" val="873467285"/>
                    </a:ext>
                  </a:extLst>
                </a:gridCol>
                <a:gridCol w="5007775">
                  <a:extLst>
                    <a:ext uri="{9D8B030D-6E8A-4147-A177-3AD203B41FA5}">
                      <a16:colId xmlns:a16="http://schemas.microsoft.com/office/drawing/2014/main" xmlns="" val="837904490"/>
                    </a:ext>
                  </a:extLst>
                </a:gridCol>
              </a:tblGrid>
              <a:tr h="234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Design requirement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Metric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51715150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Safety for the user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 the user operate the device without adverse side effects (headaches, blurred vision, etc.), measured with user feedback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70540352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Comfort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200" dirty="0">
                          <a:effectLst/>
                        </a:rPr>
                        <a:t>Will the device be comfortable for the user for periods</a:t>
                      </a:r>
                      <a:r>
                        <a:rPr lang="en-US" sz="1200" baseline="0" dirty="0">
                          <a:effectLst/>
                        </a:rPr>
                        <a:t> ~60 minutes long</a:t>
                      </a:r>
                      <a:r>
                        <a:rPr lang="en-US" sz="1200" dirty="0">
                          <a:effectLst/>
                        </a:rPr>
                        <a:t>, measured with user feedback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464086831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Ease of use/ practicality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Would the device be practical for the user, measured with user feedback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976371393"/>
                  </a:ext>
                </a:extLst>
              </a:tr>
              <a:tr h="381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Dynamic response; response time/ lag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Will the system respond dynamically to changes in ROI, measured with user feedback</a:t>
                      </a:r>
                      <a:r>
                        <a:rPr lang="en-US" sz="1200" baseline="0" dirty="0">
                          <a:effectLst/>
                        </a:rPr>
                        <a:t> (&lt;1s response time)</a:t>
                      </a:r>
                      <a:endParaRPr lang="en-US" sz="1200" dirty="0">
                        <a:effectLst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743066299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Ease of troubleshooting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 the user fix problems with the device without assistance, measured with user feedback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163212161"/>
                  </a:ext>
                </a:extLst>
              </a:tr>
              <a:tr h="381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Unobtrusiveness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Does the device obstruct movement, measured with user feedback</a:t>
                      </a:r>
                      <a:r>
                        <a:rPr lang="en-US" sz="1200" baseline="0" dirty="0">
                          <a:effectLst/>
                        </a:rPr>
                        <a:t> (Full range of motion for user)</a:t>
                      </a:r>
                      <a:endParaRPr lang="en-US" sz="1200" dirty="0">
                        <a:effectLst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277001750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Effectively attenuates areas outside ROI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 the user see areas of the visual field outside the ROI, measured with user feedback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295606158"/>
                  </a:ext>
                </a:extLst>
              </a:tr>
              <a:tr h="361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Clarity of the ROI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Are objects clearly visible in the ROI, measured with user feedback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2558840702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Accuracy in identifying ROI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Does the device incorrectly define the ROI, measured with user feedback (&gt;80%</a:t>
                      </a:r>
                      <a:r>
                        <a:rPr lang="en-US" sz="1200" baseline="0" dirty="0">
                          <a:effectLst/>
                        </a:rPr>
                        <a:t> accuracy of ROI)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2704107703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Compatibility with other devices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 the device be used with other devices (including electronics), measured with user feedback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804740282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Compatibility with workspace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 the device be used at different workspaces, measured with user feedback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630047433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Portability	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Smaller</a:t>
                      </a:r>
                      <a:r>
                        <a:rPr lang="en-US" sz="1200" baseline="0" dirty="0">
                          <a:effectLst/>
                        </a:rPr>
                        <a:t> than 0.5m^3 (</a:t>
                      </a:r>
                      <a:r>
                        <a:rPr lang="en-US" sz="1200" dirty="0">
                          <a:effectLst/>
                        </a:rPr>
                        <a:t>Device Footprint, measured in square meters)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1634811782"/>
                  </a:ext>
                </a:extLst>
              </a:tr>
              <a:tr h="234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Price of materials &lt;$500, measured in US dollars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206080003"/>
                  </a:ext>
                </a:extLst>
              </a:tr>
              <a:tr h="386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Battery life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(if necessary) Must be able to operat</a:t>
                      </a:r>
                      <a:r>
                        <a:rPr lang="en-US" sz="1200" baseline="0" dirty="0">
                          <a:effectLst/>
                        </a:rPr>
                        <a:t>e for at least 60 minutes without external power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541904051"/>
                  </a:ext>
                </a:extLst>
              </a:tr>
              <a:tr h="234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Weight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&lt;200g (average</a:t>
                      </a:r>
                      <a:r>
                        <a:rPr lang="en-US" sz="1200" baseline="0" dirty="0">
                          <a:effectLst/>
                        </a:rPr>
                        <a:t> eyeglass weight = 50g)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570457876"/>
                  </a:ext>
                </a:extLst>
              </a:tr>
              <a:tr h="2347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Ease of set-up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up time &lt;2</a:t>
                      </a:r>
                      <a:r>
                        <a:rPr lang="en-US" sz="1200" baseline="0" dirty="0">
                          <a:effectLst/>
                        </a:rPr>
                        <a:t> minutes per session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09" marR="38209" marT="0" marB="0"/>
                </a:tc>
                <a:extLst>
                  <a:ext uri="{0D108BD9-81ED-4DB2-BD59-A6C34878D82A}">
                    <a16:rowId xmlns:a16="http://schemas.microsoft.com/office/drawing/2014/main" xmlns="" val="396621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14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2132092"/>
              </p:ext>
            </p:extLst>
          </p:nvPr>
        </p:nvGraphicFramePr>
        <p:xfrm>
          <a:off x="468891" y="825062"/>
          <a:ext cx="10629009" cy="590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21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0732"/>
            <a:ext cx="8946541" cy="533037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"NIMH » Attention Deficit Hyperactivity Disorder." </a:t>
            </a:r>
            <a:r>
              <a:rPr lang="en-US" sz="900" i="1" dirty="0"/>
              <a:t>U.S National Library of Medicine</a:t>
            </a:r>
            <a:r>
              <a:rPr lang="en-US" sz="900" dirty="0"/>
              <a:t>. U.S. National Library of Medicine, </a:t>
            </a:r>
            <a:r>
              <a:rPr lang="en-US" sz="900" dirty="0" err="1"/>
              <a:t>n.d.</a:t>
            </a:r>
            <a:r>
              <a:rPr lang="en-US" sz="900" dirty="0"/>
              <a:t>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"How ADHD Affects the Workplace." </a:t>
            </a:r>
            <a:r>
              <a:rPr lang="en-US" sz="900" i="1" dirty="0"/>
              <a:t>MHAI.org</a:t>
            </a:r>
            <a:r>
              <a:rPr lang="en-US" sz="900" dirty="0"/>
              <a:t>. Mental Health America of Illinois (MHAI), </a:t>
            </a:r>
            <a:r>
              <a:rPr lang="en-US" sz="900" dirty="0" err="1"/>
              <a:t>n.d.</a:t>
            </a:r>
            <a:r>
              <a:rPr lang="en-US" sz="900" dirty="0"/>
              <a:t> Web. 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"Data &amp; Statistics." </a:t>
            </a:r>
            <a:r>
              <a:rPr lang="en-US" sz="900" i="1" dirty="0"/>
              <a:t>Centers for Disease Control and Prevention</a:t>
            </a:r>
            <a:r>
              <a:rPr lang="en-US" sz="900" dirty="0"/>
              <a:t>. Centers for Disease Control and Prevention, 04 May 2016.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"ADHD and Substance Abuse: Alcohol and Drugs Connected to ADHD." </a:t>
            </a:r>
            <a:r>
              <a:rPr lang="en-US" sz="900" i="1" dirty="0"/>
              <a:t>WebMD</a:t>
            </a:r>
            <a:r>
              <a:rPr lang="en-US" sz="900" dirty="0"/>
              <a:t>. WebMD, </a:t>
            </a:r>
            <a:r>
              <a:rPr lang="en-US" sz="900" dirty="0" err="1"/>
              <a:t>n.d.</a:t>
            </a:r>
            <a:r>
              <a:rPr lang="en-US" sz="900" dirty="0"/>
              <a:t>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@</a:t>
            </a:r>
            <a:r>
              <a:rPr lang="en-US" sz="900" dirty="0" err="1"/>
              <a:t>adultadhd</a:t>
            </a:r>
            <a:r>
              <a:rPr lang="en-US" sz="900" dirty="0"/>
              <a:t>. "ADHD at Work by the Numbers." </a:t>
            </a:r>
            <a:r>
              <a:rPr lang="en-US" sz="900" i="1" dirty="0"/>
              <a:t>ADDA Attention Deficit Disorder Association</a:t>
            </a:r>
            <a:r>
              <a:rPr lang="en-US" sz="900" dirty="0"/>
              <a:t>. </a:t>
            </a:r>
            <a:r>
              <a:rPr lang="en-US" sz="900" dirty="0" err="1"/>
              <a:t>N.p</a:t>
            </a:r>
            <a:r>
              <a:rPr lang="en-US" sz="900" dirty="0"/>
              <a:t>., </a:t>
            </a:r>
            <a:r>
              <a:rPr lang="en-US" sz="900" dirty="0" err="1"/>
              <a:t>n.d.</a:t>
            </a:r>
            <a:r>
              <a:rPr lang="en-US" sz="900" dirty="0"/>
              <a:t>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Hilton MF, et al. “The Association Between Mental Disorders and Productivity in Treated and Untreated Employees,” </a:t>
            </a:r>
            <a:r>
              <a:rPr lang="en-US" sz="900" i="1" dirty="0"/>
              <a:t>Journal of Occupational and Environmental Medicine</a:t>
            </a:r>
            <a:r>
              <a:rPr lang="en-US" sz="900" dirty="0"/>
              <a:t> (Sept. 2009): Vol. 51, No. 9, pp. 996–1003.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Barkley, R., Murphy, K., Fischer, M. (2008). </a:t>
            </a:r>
            <a:r>
              <a:rPr lang="en-US" sz="900" i="1" dirty="0"/>
              <a:t>ADHD in Adults: What the Science Says</a:t>
            </a:r>
            <a:r>
              <a:rPr lang="en-US" sz="900" dirty="0"/>
              <a:t>. New York, Guilford Press (UMASS Study p. 279)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"NIMH » Prescribed Stimulant Use for ADHD Continues to Rise Steadily." </a:t>
            </a:r>
            <a:r>
              <a:rPr lang="en-US" sz="900" i="1" dirty="0"/>
              <a:t>U.S National Library of Medicine</a:t>
            </a:r>
            <a:r>
              <a:rPr lang="en-US" sz="900" dirty="0"/>
              <a:t>. U.S. National Library of Medicine, </a:t>
            </a:r>
            <a:r>
              <a:rPr lang="en-US" sz="900" dirty="0" err="1"/>
              <a:t>n.d.</a:t>
            </a:r>
            <a:r>
              <a:rPr lang="en-US" sz="900" dirty="0"/>
              <a:t>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"The Shocking Cost of Your Child's ADHD." </a:t>
            </a:r>
            <a:r>
              <a:rPr lang="en-US" sz="900" i="1" dirty="0"/>
              <a:t>The Fiscal Times</a:t>
            </a:r>
            <a:r>
              <a:rPr lang="en-US" sz="900" dirty="0"/>
              <a:t>. </a:t>
            </a:r>
            <a:r>
              <a:rPr lang="en-US" sz="900" dirty="0" err="1"/>
              <a:t>N.p</a:t>
            </a:r>
            <a:r>
              <a:rPr lang="en-US" sz="900" dirty="0"/>
              <a:t>., </a:t>
            </a:r>
            <a:r>
              <a:rPr lang="en-US" sz="900" dirty="0" err="1"/>
              <a:t>n.d.</a:t>
            </a:r>
            <a:r>
              <a:rPr lang="en-US" sz="900" dirty="0"/>
              <a:t>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Berman, Steven M., Ronald </a:t>
            </a:r>
            <a:r>
              <a:rPr lang="en-US" sz="900" dirty="0" err="1"/>
              <a:t>Kuczenski</a:t>
            </a:r>
            <a:r>
              <a:rPr lang="en-US" sz="900" dirty="0"/>
              <a:t>, James T. McCracken, and Edythe D. London. "Potential Adverse Effects of Amphetamine Treatment on Brain and Behavior: A Review." </a:t>
            </a:r>
            <a:r>
              <a:rPr lang="en-US" sz="900" i="1" dirty="0"/>
              <a:t>Molecular Psychiatry</a:t>
            </a:r>
            <a:r>
              <a:rPr lang="en-US" sz="900" dirty="0"/>
              <a:t>. U.S. National Library of Medicine, Feb. 2009.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 err="1"/>
              <a:t>Knouse</a:t>
            </a:r>
            <a:r>
              <a:rPr lang="en-US" sz="900" dirty="0"/>
              <a:t>, Laura E., and Steven A. </a:t>
            </a:r>
            <a:r>
              <a:rPr lang="en-US" sz="900" dirty="0" err="1"/>
              <a:t>Safren</a:t>
            </a:r>
            <a:r>
              <a:rPr lang="en-US" sz="900" dirty="0"/>
              <a:t>. "Current Status of Cognitive Behavioral Therapy for Adult Attention-Deficit Hyperactivity Disorder." </a:t>
            </a:r>
            <a:r>
              <a:rPr lang="en-US" sz="900" i="1" dirty="0"/>
              <a:t>The Psychiatric Clinics of North America</a:t>
            </a:r>
            <a:r>
              <a:rPr lang="en-US" sz="900" dirty="0"/>
              <a:t>. U.S. National Library of Medicine, Sept. 2010. Web. 06 Oct. 2016.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900" dirty="0"/>
              <a:t>"Drug Cost Estimates - Brands." </a:t>
            </a:r>
            <a:r>
              <a:rPr lang="en-US" sz="900" dirty="0" err="1"/>
              <a:t>Bcbsil</a:t>
            </a:r>
            <a:r>
              <a:rPr lang="en-US" sz="900" dirty="0"/>
              <a:t>, </a:t>
            </a:r>
            <a:r>
              <a:rPr lang="en-US" sz="900" dirty="0" err="1"/>
              <a:t>n.d.</a:t>
            </a:r>
            <a:r>
              <a:rPr lang="en-US" sz="900" dirty="0"/>
              <a:t> Web. 6 Oct.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/>
              <a:t>  </a:t>
            </a:r>
            <a:r>
              <a:rPr lang="en-US" sz="900" dirty="0">
                <a:hlinkClick r:id="rId2"/>
              </a:rPr>
              <a:t>http://www.pleasehealthyourself.com/2013/02/18/adderall-abuse/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hlinkClick r:id="rId3"/>
              </a:rPr>
              <a:t>https://adhdselfhelp.wordpress.com/research-chemicals/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sz="900" dirty="0"/>
              <a:t>"ADHD Treatment Market Value to Reach $9.9 Billion." </a:t>
            </a:r>
            <a:r>
              <a:rPr lang="en-US" sz="900" i="1" dirty="0"/>
              <a:t>Drug Development and Delivery Home</a:t>
            </a:r>
            <a:r>
              <a:rPr lang="en-US" sz="900" dirty="0"/>
              <a:t>. GBI Research, 21 Aug. 2016. Web. 09 Oct.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 err="1"/>
              <a:t>Marzieh</a:t>
            </a:r>
            <a:r>
              <a:rPr lang="en-US" sz="900" dirty="0"/>
              <a:t> </a:t>
            </a:r>
            <a:r>
              <a:rPr lang="en-US" sz="900" dirty="0" err="1"/>
              <a:t>Salehi</a:t>
            </a:r>
            <a:r>
              <a:rPr lang="en-US" sz="900" dirty="0"/>
              <a:t> </a:t>
            </a:r>
            <a:r>
              <a:rPr lang="en-US" sz="900" dirty="0" err="1"/>
              <a:t>Fadardi</a:t>
            </a:r>
            <a:r>
              <a:rPr lang="en-US" sz="900" dirty="0"/>
              <a:t>, Larry A. Abel; The Effect Of Cognitive Load On Saccadic </a:t>
            </a:r>
            <a:r>
              <a:rPr lang="en-US" sz="900" dirty="0" err="1"/>
              <a:t>Charactristics</a:t>
            </a:r>
            <a:r>
              <a:rPr lang="en-US" sz="900" dirty="0"/>
              <a:t>. </a:t>
            </a:r>
            <a:r>
              <a:rPr lang="en-US" sz="900" i="1" dirty="0"/>
              <a:t>Invest. </a:t>
            </a:r>
            <a:r>
              <a:rPr lang="en-US" sz="900" i="1" dirty="0" err="1"/>
              <a:t>Ophthalmol</a:t>
            </a:r>
            <a:r>
              <a:rPr lang="en-US" sz="900" i="1" dirty="0"/>
              <a:t>. Vis. Sci.</a:t>
            </a:r>
            <a:r>
              <a:rPr lang="en-US" sz="900" dirty="0"/>
              <a:t> 2012;53(14):4865.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00" dirty="0">
                <a:hlinkClick r:id="rId4"/>
              </a:rPr>
              <a:t>https://www.scientificamerican.com/article/ask-the-brains-background-noise/</a:t>
            </a: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sz="900" dirty="0"/>
              <a:t>https://www.ncbi.nlm.nih.gov/pubmed/21228167</a:t>
            </a:r>
          </a:p>
        </p:txBody>
      </p:sp>
    </p:spTree>
    <p:extLst>
      <p:ext uri="{BB962C8B-B14F-4D97-AF65-F5344CB8AC3E}">
        <p14:creationId xmlns:p14="http://schemas.microsoft.com/office/powerpoint/2010/main" val="370348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15" y="316083"/>
            <a:ext cx="9404723" cy="1400530"/>
          </a:xfrm>
        </p:spPr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5" y="1627250"/>
            <a:ext cx="10712454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Attention Deficit Activity Disorder (ADHD) is a neurological disorder characterized by: impulsivity, hyperactivity, and inattention.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Innate school and workplace disadvantages: loss of productivity, organization, speed, attention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$77 Billion lost from the US economy annually due to ADHD</a:t>
            </a:r>
          </a:p>
          <a:p>
            <a:pPr marL="0" indent="0">
              <a:buNone/>
            </a:pPr>
            <a:endParaRPr lang="en-US" sz="2400" dirty="0">
              <a:latin typeface="HelvLight" pitchFamily="2" charset="0"/>
            </a:endParaRPr>
          </a:p>
          <a:p>
            <a:endParaRPr lang="en-US" sz="1800" dirty="0">
              <a:latin typeface="HelvLight" pitchFamily="2" charset="0"/>
            </a:endParaRPr>
          </a:p>
        </p:txBody>
      </p:sp>
      <p:pic>
        <p:nvPicPr>
          <p:cNvPr id="2052" name="Picture 4" descr="http://www.vyvanse.com/~/media/shire/marketing/brands/vyvanse/page%20images/adhd%20in%20adults/landing%20page/3_core_symptoms.pn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04" y="4002568"/>
            <a:ext cx="5241488" cy="25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0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57" y="577884"/>
            <a:ext cx="9404723" cy="1400530"/>
          </a:xfrm>
        </p:spPr>
        <p:txBody>
          <a:bodyPr/>
          <a:lstStyle/>
          <a:p>
            <a:r>
              <a:rPr lang="en-US" sz="6600" b="1" dirty="0">
                <a:latin typeface="HelvLight" pitchFamily="2" charset="0"/>
              </a:rPr>
              <a:t>Population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21005"/>
            <a:ext cx="9489561" cy="45926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million adults with ADHD (~4.4%) in America: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only half of these adults maintain a full-time job, and of those, 43% leave due to difficulties with ADHD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times more likely to be disciplined for behavioral issues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60% more likely to lose their job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Earn 5,000 – 10,000 less than colleagues without ADHD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Since 1997, number of ADHD diagnoses increases ~3% annually </a:t>
            </a:r>
          </a:p>
          <a:p>
            <a:endParaRPr lang="en-US" dirty="0">
              <a:latin typeface="HelvLight" pitchFamily="2" charset="0"/>
            </a:endParaRPr>
          </a:p>
          <a:p>
            <a:endParaRPr lang="en-US" dirty="0">
              <a:latin typeface="Helv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8702" y="1752518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8507" y="2634618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72323" y="3111818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7153" y="3609462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3135" y="4083098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390" y="5539671"/>
            <a:ext cx="11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9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87" y="652388"/>
            <a:ext cx="9404723" cy="1400530"/>
          </a:xfrm>
        </p:spPr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Existing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Current solutions for ADHD fall into three categories: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Stimulants</a:t>
            </a:r>
          </a:p>
          <a:p>
            <a:pPr lvl="1"/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Non-Stimulants</a:t>
            </a:r>
          </a:p>
          <a:p>
            <a:pPr lvl="1"/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Behavioral Therapy </a:t>
            </a:r>
          </a:p>
        </p:txBody>
      </p:sp>
      <p:pic>
        <p:nvPicPr>
          <p:cNvPr id="3074" name="Picture 2" descr="http://www.aadt.us/wp-content/uploads/2016/07/540920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47" y="2782329"/>
            <a:ext cx="1914003" cy="14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drugs.com/images/pills/mmx/t105880f/stratt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80" y="3625403"/>
            <a:ext cx="1700314" cy="17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whitesandstreatment.com/wp-content/uploads/2016/01/cognitive-behavioral-therapy-for-addi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96" y="4803820"/>
            <a:ext cx="2625660" cy="17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87" y="652388"/>
            <a:ext cx="9404723" cy="1400530"/>
          </a:xfrm>
        </p:spPr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ADHD Treatment market value was $6.9 billion in 2013, and is estimated to grow to $9.9 billion by 2020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 million cases diagnosed annually by 2020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treatment cost ranges between $2,000 to $17,000, per patient, annually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4731" y="2431437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0020" y="2974752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448" y="4505428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9023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38" y="341032"/>
            <a:ext cx="9404723" cy="1400530"/>
          </a:xfrm>
        </p:spPr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Stimulants</a:t>
            </a:r>
            <a:r>
              <a:rPr lang="en-US" sz="6600" b="1" dirty="0">
                <a:latin typeface="Helv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073" y="1741562"/>
            <a:ext cx="5087318" cy="478802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Stimulants are the most commonly prescribed medication for ADHD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60% of children diagnosed with ADHD are treated with stimulants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 increase dopamine and norepinephrine levels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Long-term risks: cardiovascular stress, amphetamine psychosis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Illicit/non-prescription use on the rise (performance-enhancing and recreational)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4" y="1831714"/>
            <a:ext cx="5978373" cy="4185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2688" y="2774821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806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Stimulant Abuse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47" y="2105470"/>
            <a:ext cx="5644330" cy="419548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2/3 of college students report being offered prescription stimulants, while one-third report using one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(compared to 4.4% of American adults diagnosed ADHD)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both for performance-enhancing and recreational use among young adults.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25% of those being treated for alcohol and substance abuse are also on stimulant medication for ADHD </a:t>
            </a:r>
          </a:p>
        </p:txBody>
      </p:sp>
      <p:pic>
        <p:nvPicPr>
          <p:cNvPr id="4098" name="Picture 2" descr="Image result for stimulant ab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26" y="1726961"/>
            <a:ext cx="4631888" cy="45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562" y="3405966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476" y="5565403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782" y="2678774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619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38" y="341032"/>
            <a:ext cx="9404723" cy="1400530"/>
          </a:xfrm>
        </p:spPr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Non-Stimulants</a:t>
            </a:r>
            <a:r>
              <a:rPr lang="en-US" sz="6600" b="1" dirty="0">
                <a:latin typeface="HelvLight" pitchFamily="2" charset="0"/>
              </a:rPr>
              <a:t> </a:t>
            </a:r>
            <a:endParaRPr lang="en-US" sz="6600" dirty="0">
              <a:latin typeface="Helv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08" y="4756052"/>
            <a:ext cx="10405553" cy="235419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Non-stimulants include a range of drugs (usually antidepressants, blood pressure medications) that are meant to inhibit reuptake of norepinephrine or general cognition enhancement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Effects are subtler and longer lasting than stimulants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Side effects and potential drug/diet interactions cause a serious risk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81" y="1464666"/>
            <a:ext cx="6728755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8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Chemicals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29" y="455963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Illegal/Grey market drugs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testing or validation for quality done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“Last resort” when other prescription treatment options are not effective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1487567"/>
            <a:ext cx="8936719" cy="2716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1009" y="5900259"/>
            <a:ext cx="113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76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866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HelvLight</vt:lpstr>
      <vt:lpstr>Times New Roman</vt:lpstr>
      <vt:lpstr>Wingdings 3</vt:lpstr>
      <vt:lpstr>Ion</vt:lpstr>
      <vt:lpstr>Visual Noise Reduction</vt:lpstr>
      <vt:lpstr>Background</vt:lpstr>
      <vt:lpstr>Population </vt:lpstr>
      <vt:lpstr>Existing Solutions </vt:lpstr>
      <vt:lpstr>Market</vt:lpstr>
      <vt:lpstr>Stimulants </vt:lpstr>
      <vt:lpstr>Stimulant Abuse </vt:lpstr>
      <vt:lpstr>Non-Stimulants </vt:lpstr>
      <vt:lpstr>Research Chemicals </vt:lpstr>
      <vt:lpstr>Behavioral Therapy</vt:lpstr>
      <vt:lpstr>Premise</vt:lpstr>
      <vt:lpstr>Project Scope</vt:lpstr>
      <vt:lpstr>Proposed solution </vt:lpstr>
      <vt:lpstr>Design Metrics</vt:lpstr>
      <vt:lpstr>PowerPoint Presentation</vt:lpstr>
      <vt:lpstr>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Noise Reduction</dc:title>
  <dc:creator>Evan Kwok</dc:creator>
  <cp:lastModifiedBy>Windows User</cp:lastModifiedBy>
  <cp:revision>42</cp:revision>
  <cp:lastPrinted>2016-10-10T04:41:53Z</cp:lastPrinted>
  <dcterms:created xsi:type="dcterms:W3CDTF">2016-10-07T00:51:45Z</dcterms:created>
  <dcterms:modified xsi:type="dcterms:W3CDTF">2016-10-10T13:06:58Z</dcterms:modified>
</cp:coreProperties>
</file>